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70" r:id="rId4"/>
    <p:sldId id="259" r:id="rId5"/>
    <p:sldId id="261" r:id="rId6"/>
    <p:sldId id="262" r:id="rId7"/>
    <p:sldId id="291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6" r:id="rId17"/>
    <p:sldId id="279" r:id="rId18"/>
    <p:sldId id="282" r:id="rId19"/>
    <p:sldId id="283" r:id="rId20"/>
    <p:sldId id="286" r:id="rId21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lla Maria Pia" initials="V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2237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E1C1-0C5E-49B7-8A9E-7D80943D9416}" type="datetimeFigureOut">
              <a:rPr lang="it-IT" smtClean="0"/>
              <a:pPr/>
              <a:t>17/04/2016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078F-58EF-4F0E-B563-6CD585277F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google.it/url?sa=i&amp;rct=j&amp;q=&amp;esrc=s&amp;source=images&amp;cd=&amp;cad=rja&amp;uact=8&amp;ved=0ahUKEwjmwevSrYzMAhWKbRQKHeESA_kQjRwIBw&amp;url=http://www.pdu4pm.com/pmpblog/why-you-should-be-a-pmp-mentor&amp;bvm=bv.119408272,d.d24&amp;psig=AFQjCNFTuY3OkJEHB7u3blfAkyWJ1WJvUA&amp;ust=1460659782295319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google.it/url?sa=i&amp;rct=j&amp;q=&amp;esrc=s&amp;source=images&amp;cd=&amp;cad=rja&amp;uact=8&amp;ved=0ahUKEwimhOzErozMAhVIVhQKHbS0DJwQjRwIBw&amp;url=http://yyccies.blogspot.com/2015/03/gagnes-nine-levels.html&amp;bvm=bv.119408272,d.d24&amp;psig=AFQjCNFTuY3OkJEHB7u3blfAkyWJ1WJvUA&amp;ust=14606597822953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google.it/url?sa=i&amp;rct=j&amp;q=&amp;esrc=s&amp;source=images&amp;cd=&amp;cad=rja&amp;uact=8&amp;ved=0ahUKEwjy37nWsIzMAhVDOhQKHUgFBUIQjRwIBw&amp;url=http://www.autism-all-stars.org/autism-info/autism-diagnosis/&amp;bvm=bv.119408272,d.d24&amp;psig=AFQjCNFTuY3OkJEHB7u3blfAkyWJ1WJvUA&amp;ust=14606597822953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0ahUKEwjb3LjTsYzMAhVH1RQKHUvwAL8QjRwIBw&amp;url=http://www.educ8.co/courses/&amp;bvm=bv.119408272,d.d24&amp;psig=AFQjCNFTuY3OkJEHB7u3blfAkyWJ1WJvUA&amp;ust=1460659782295319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google.it/url?sa=i&amp;rct=j&amp;q=&amp;esrc=s&amp;source=images&amp;cd=&amp;cad=rja&amp;uact=8&amp;ved=0ahUKEwifwtfBsYzMAhWCcRQKHV6ICHwQjRwIBw&amp;url=https://lamiaprivacy.wordpress.com/2015/05/24/cookie-la-disciplina-applicabile-e-le-criticita-del-provvedimento-del-garante/&amp;bvm=bv.119408272,d.d24&amp;psig=AFQjCNFTuY3OkJEHB7u3blfAkyWJ1WJvUA&amp;ust=146065978229531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google.it/url?sa=i&amp;rct=j&amp;q=&amp;esrc=s&amp;source=images&amp;cd=&amp;cad=rja&amp;uact=8&amp;ved=0ahUKEwio19nDyo3MAhWCtRQKHVuxBREQjRwIBw&amp;url=http://www.ple.sd23.bc.ca/ProgramsServices/Athletics/Pages/Default.aspx&amp;bvm=bv.119408272,d.d24&amp;psig=AFQjCNEnmOItk_E7KhvjfrH-R857G2zrXg&amp;ust=146070208794900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ved=0ahUKEwj9n82fs4zMAhWDxxQKHXyzD5MQjRwIBw&amp;url=http://aurorahighlandsowners.com/about-us-2/&amp;bvm=bv.119408272,d.d24&amp;psig=AFQjCNFTuY3OkJEHB7u3blfAkyWJ1WJvUA&amp;ust=1460659782295319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google.it/url?sa=i&amp;rct=j&amp;q=&amp;esrc=s&amp;source=images&amp;cd=&amp;cad=rja&amp;uact=8&amp;ved=0ahUKEwieo979sozMAhVDtBQKHfCtBlEQjRwIBw&amp;url=http://www.fightingfit.co.nz/news/new-morning-classes-5-special.html&amp;bvm=bv.119408272,d.d24&amp;psig=AFQjCNFTuY3OkJEHB7u3blfAkyWJ1WJvUA&amp;ust=146065978229531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google.it/url?sa=i&amp;rct=j&amp;q=&amp;esrc=s&amp;source=images&amp;cd=&amp;cad=rja&amp;uact=8&amp;ved=0ahUKEwj4j_v9xY3MAhWLPhQKHWL2C0MQjRwIBw&amp;url=http://www.fragilefamiliesnetwork.com/wp-content/uploads/2010/09/&amp;bvm=bv.119408272,d.d24&amp;psig=AFQjCNEnmOItk_E7KhvjfrH-R857G2zrXg&amp;ust=146070208794900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www.google.it/url?sa=i&amp;rct=j&amp;q=&amp;esrc=s&amp;source=images&amp;cd=&amp;cad=rja&amp;uact=8&amp;ved=0ahUKEwjWopTXxo3MAhUHPxQKHcvkAm8QjRwIBw&amp;url=http://www.sapbwconsulting.com/request-sap-project-management-support&amp;bvm=bv.119408272,d.d24&amp;psig=AFQjCNEnmOItk_E7KhvjfrH-R857G2zrXg&amp;ust=146070208794900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google.it/url?sa=i&amp;rct=j&amp;q=&amp;esrc=s&amp;source=images&amp;cd=&amp;cad=rja&amp;uact=8&amp;ved=0ahUKEwjmvKOqtYzMAhVHXhoKHfv3CcQQjRwIBw&amp;url=http://tlpchadd.blogspot.com/&amp;bvm=bv.119408272,d.d24&amp;psig=AFQjCNFTuY3OkJEHB7u3blfAkyWJ1WJvUA&amp;ust=14606597822953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google.it/url?sa=i&amp;rct=j&amp;q=&amp;esrc=s&amp;source=images&amp;cd=&amp;cad=rja&amp;uact=8&amp;ved=0ahUKEwin--uEpIzMAhWBEhQKHdpKCmcQjRwIBw&amp;url=http://blog.xfree.hu/myblog.tvn?SID%3D%26kat%3D2323%26n%3Dtripike%26blog_kategoria%3DKedvenceim&amp;bvm=bv.119408272,d.d24&amp;psig=AFQjCNFTuY3OkJEHB7u3blfAkyWJ1WJvUA&amp;ust=146065978229531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www.google.it/url?sa=i&amp;rct=j&amp;q=&amp;esrc=s&amp;source=images&amp;cd=&amp;cad=rja&amp;uact=8&amp;ved=0ahUKEwjIsoHC0o3MAhXKaRQKHVtHBXwQjRwIBw&amp;url=https://s3.amazonaws.com/files.haikulearning.com/data/ctap10/minisite_10203330/c226c72580dcd/Module_1_print.html&amp;psig=AFQjCNHVHZxNK6O30ayY7mP34yEJGnVb-Q&amp;ust=14607065554935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google.it/url?sa=i&amp;rct=j&amp;q=&amp;esrc=s&amp;source=images&amp;cd=&amp;cad=rja&amp;uact=8&amp;ved=0ahUKEwjby7rRpYzMAhVIchQKHUYmC2cQjRwIBw&amp;url=http://www.mycoachmatch.com/life-coaching-faq/&amp;bvm=bv.119408272,d.d24&amp;psig=AFQjCNGt8hLOg4lSuSd51LKbo6ZD-FCPJA&amp;ust=146066017087444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iTj7HkqozMAhWEvhQKHQOqALwQjRwIBw&amp;url=http://www.omarkattan.com/wp-content/uploads/2014/05/&amp;bvm=bv.119408272,d.d24&amp;psig=AFQjCNFTuY3OkJEHB7u3blfAkyWJ1WJvUA&amp;ust=1460659782295319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0ahUKEwiNwfKrtofMAhUK0hoKHZoRCFEQjRwIBw&amp;url=http://www.salvadormateu.com/5-scientific-reasons-exit-popups-are-so-freaking-effective/&amp;bvm=bv.119028448,d.ZWU&amp;psig=AFQjCNFX9D2_gfMRupVs7DI0DhKnGAKAwQ&amp;ust=1460492935233994" TargetMode="External"/><Relationship Id="rId5" Type="http://schemas.openxmlformats.org/officeDocument/2006/relationships/hyperlink" Target="https://www.google.it/url?sa=i&amp;rct=j&amp;q=&amp;esrc=s&amp;source=images&amp;cd=&amp;cad=rja&amp;uact=8&amp;ved=0ahUKEwiG8a_Wm4TMAhXB1xoKHXigAy4QjRwIBw&amp;url=http://www.dromfhc.top/c/person-questioning/&amp;bvm=bv.119028448,d.ZWU&amp;psig=AFQjCNGypESlp8EvHD-PNtVsxGjTFYr3qw&amp;ust=1460381859068115" TargetMode="External"/><Relationship Id="rId4" Type="http://schemas.openxmlformats.org/officeDocument/2006/relationships/hyperlink" Target="https://www.google.it/url?sa=i&amp;rct=j&amp;q=&amp;esrc=s&amp;source=images&amp;cd=&amp;cad=rja&amp;uact=8&amp;ved=0ahUKEwicqIu_m4TMAhVEuhQKHacPACEQjRwIBw&amp;url=http://welaughwecrywecook.com/2015/02/19/how-to-stop-painful-looping-thoughts-nourishing-the-brain-in-pain/&amp;bvm=bv.119028448,d.ZWU&amp;psig=AFQjCNGypESlp8EvHD-PNtVsxGjTFYr3qw&amp;ust=1460381859068115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sa=i&amp;rct=j&amp;q=&amp;esrc=s&amp;source=images&amp;cd=&amp;cad=rja&amp;uact=8&amp;ved=0ahUKEwi3zcygrIzMAhVK6xQKHT6eCUkQjRwIBw&amp;url=https://diybitcoins.wordpress.com/&amp;bvm=bv.119408272,d.d24&amp;psig=AFQjCNFTuY3OkJEHB7u3blfAkyWJ1WJvUA&amp;ust=1460659782295319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0ahUKEwjVqZOyq4zMAhWC6RQKHSM3AaYQjRwIBw&amp;url=http://dubaidigital.net/blog/&amp;bvm=bv.119408272,d.d24&amp;psig=AFQjCNFTuY3OkJEHB7u3blfAkyWJ1WJvUA&amp;ust=1460659782295319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it/url?sa=i&amp;rct=j&amp;q=&amp;esrc=s&amp;source=images&amp;cd=&amp;cad=rja&amp;uact=8&amp;ved=0ahUKEwjoouqnpozMAhWKWxQKHQjcCNgQjRwIBw&amp;url=http://idol-portfolio.weebly.com/chapter-1.html&amp;bvm=bv.119408272,d.d24&amp;psig=AFQjCNFTuY3OkJEHB7u3blfAkyWJ1WJvUA&amp;ust=1460659782295319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google.it/url?sa=i&amp;rct=j&amp;q=&amp;esrc=s&amp;source=images&amp;cd=&amp;cad=rja&amp;uact=8&amp;ved=0ahUKEwiNg9_two3MAhWKsxQKHfdZDnsQjRwIBw&amp;url=http://sisterjoy7.blogspot.com/&amp;bvm=bv.119408272,d.d24&amp;psig=AFQjCNEnmOItk_E7KhvjfrH-R857G2zrXg&amp;ust=14607020879490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google.it/url?sa=i&amp;rct=j&amp;q=&amp;esrc=s&amp;source=images&amp;cd=&amp;cad=rja&amp;uact=8&amp;ved=0ahUKEwiSyqyOx43MAhVDVhQKHduoCIkQjRwIBw&amp;url=https://www.emaze.com/@AOQWOFCW/CSP-Final&amp;bvm=bv.119408272,d.d24&amp;psig=AFQjCNEnmOItk_E7KhvjfrH-R857G2zrXg&amp;ust=14607020879490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google.it/url?sa=i&amp;rct=j&amp;q=&amp;esrc=s&amp;source=images&amp;cd=&amp;cad=rja&amp;uact=8&amp;ved=0ahUKEwinpY2DsozMAhVGWRQKHYz8AngQjRwIBw&amp;url=http://www.gsr2r.com/blog/3-skills-to-develop-if-you-want-to-be-a-rock-star-consultant/&amp;bvm=bv.119408272,d.d24&amp;psig=AFQjCNFTuY3OkJEHB7u3blfAkyWJ1WJvUA&amp;ust=146065978229531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iresign24-7.deviantart.com/art/Aged-paper-texture-15995088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2480" y="1142479"/>
            <a:ext cx="9144001" cy="685904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75793" y="3059832"/>
            <a:ext cx="68194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L’Amicizia di Gesù </a:t>
            </a:r>
          </a:p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nel Cammino </a:t>
            </a:r>
          </a:p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delle Postulanti 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  <a:ea typeface="CatholicSchoolGirls Intl BB" pitchFamily="2" charset="0"/>
            </a:endParaRPr>
          </a:p>
        </p:txBody>
      </p:sp>
      <p:pic>
        <p:nvPicPr>
          <p:cNvPr id="1028" name="Picture 4" descr="photography marketing make conne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5076056"/>
            <a:ext cx="3610305" cy="36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du4pm.com/pmpblog/wp-content/uploads/2012/10/reading_to_children_800_clr_6215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69" y="323527"/>
            <a:ext cx="3856247" cy="32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32656" y="971600"/>
            <a:ext cx="619268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57250" indent="-857250"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I. La Visione del </a:t>
            </a:r>
            <a:r>
              <a:rPr lang="it-IT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Postulandato</a:t>
            </a:r>
            <a:endParaRPr lang="it-IT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>
              <a:buAutoNum type="romanUcPeriod"/>
            </a:pPr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/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II. Le Dimensioni formative</a:t>
            </a:r>
          </a:p>
          <a:p>
            <a:pPr marL="857250" indent="-857250" algn="ctr">
              <a:buAutoNum type="romanUcPeriod"/>
            </a:pPr>
            <a:endParaRPr lang="it-IT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III. L’</a:t>
            </a:r>
            <a:r>
              <a:rPr lang="it-IT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accompangamento</a:t>
            </a:r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/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/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IV. L’amicizia di Gesù: preparazione al noviziato</a:t>
            </a:r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  <a:endParaRPr lang="it-IT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2656" y="971600"/>
            <a:ext cx="61926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57250" indent="-857250"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I. Visione del </a:t>
            </a:r>
            <a:r>
              <a:rPr lang="it-IT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Postulandato</a:t>
            </a:r>
            <a:endParaRPr lang="it-IT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>
              <a:buAutoNum type="romanUcPeriod"/>
            </a:pPr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/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Picture 4" descr="http://1.bp.blogspot.com/-RBLsnrhhwNk/VRAsRPa1FqI/AAAAAAAAFLE/JHV7rE7RLsM/s1600/running_up_arrow_stairs_800_clr_569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4532596"/>
            <a:ext cx="6148538" cy="46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4627" y="2196513"/>
            <a:ext cx="6668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La 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formazione orienta e educa un processo evolutivo </a:t>
            </a:r>
          </a:p>
          <a:p>
            <a:pPr algn="ctr"/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lle candidate perché possano unirsi </a:t>
            </a:r>
          </a:p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 quello sviluppo armonioso della loro personalità </a:t>
            </a:r>
          </a:p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di essere loro stesse ed essere come quello che</a:t>
            </a:r>
          </a:p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Gesù aveva desiderato ai suoi.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2656" y="3563888"/>
            <a:ext cx="5072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La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formanda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comincia ad imparare e </a:t>
            </a: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ad avere già una chiara visione di sé </a:t>
            </a:r>
          </a:p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e </a:t>
            </a:r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del proprio operato, mira al raggiungimento di un obiettivo ben 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determinato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17033" y="5796136"/>
            <a:ext cx="2834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e nello stesso momento sperimentare la gioia dell’accompagnamento di un amico… trasformarsi attraverso un cammino di crescita allo scoperto della bellezza nel vivere i valori del Vangelo…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2480" y="1119109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2656" y="611560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57250" indent="-857250"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II. </a:t>
            </a:r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Le Dimensioni Formative</a:t>
            </a:r>
            <a:endParaRPr lang="it-IT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>
              <a:buAutoNum type="romanUcPeriod"/>
            </a:pPr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Picture 10" descr="http://www.autism-all-stars.org/wp-content/uploads/2013/05/looking_in_mirror_800_cl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347528"/>
            <a:ext cx="2088232" cy="47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836573" y="3275856"/>
            <a:ext cx="368877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Lasciarsi formare da un linguaggio promuovente nello sviluppo della propria personalità per arrivare a quell’età adulta di Cristo.</a:t>
            </a:r>
          </a:p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L’ amicizia personale con Gesù, il Maestro Interiore, è approfondita attraverso la formazione comunitaria e la preghiera personale. 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5262" y="2123727"/>
            <a:ext cx="5527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Gesù usa l’amicizia come suo stile</a:t>
            </a:r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,</a:t>
            </a:r>
          </a:p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  <a:r>
              <a:rPr lang="it-I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come suo modo di formare.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2656" y="971600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57250" indent="-857250"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III.  L’ Accompagnamento</a:t>
            </a:r>
          </a:p>
          <a:p>
            <a:pPr marL="857250" indent="-857250" algn="ctr">
              <a:buAutoNum type="romanUcPeriod"/>
            </a:pPr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/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Picture 2" descr="https://lamiaprivacy.files.wordpress.com/2015/05/blind_leading_blind_pc_800_clr_276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4869804"/>
            <a:ext cx="3645117" cy="38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duc8.co/wp-content/uploads/2015/05/figure_pointer_side_800_clr_10655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41" y="4738835"/>
            <a:ext cx="3562468" cy="4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88409" y="1848763"/>
            <a:ext cx="508118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Nel cammino di apertura e di auto-conoscenza, di crescita e di comunione, di guidare e di lasciarsi guidare, di accoglienza e di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reciprocità…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Gesù si fa amico, e offre generosamente la sua amicizia trasformante.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2656" y="467544"/>
            <a:ext cx="61926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57250" indent="-857250"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IV.  L’ Amicizia di Gesù : Preparazione al Noviziato</a:t>
            </a:r>
          </a:p>
          <a:p>
            <a:pPr marL="857250" indent="-857250" algn="ctr">
              <a:buAutoNum type="romanUcPeriod"/>
            </a:pPr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marL="857250" indent="-857250" algn="ctr"/>
            <a:endParaRPr lang="it-IT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6146" name="Picture 2" descr="http://www.ple.sd23.bc.ca/ProgramsServices/Athletics/PublishingImages/clear_hurdles_800_clr_5668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" y="4788023"/>
            <a:ext cx="6768752" cy="43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124744" y="3971835"/>
            <a:ext cx="50811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Una vera amicizia col Maestro dà forza per continuare il cammino alla santità.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6672" y="2411760"/>
            <a:ext cx="50811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Se l’amore e il termine della maturità, l’amicizia rappresenta una tappa normale per raggiungere quella maturità.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4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2656" y="755576"/>
            <a:ext cx="625427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</a:rPr>
              <a:t>Le difficoltà e i limiti del lavoro:</a:t>
            </a:r>
          </a:p>
          <a:p>
            <a:pPr algn="ctr"/>
            <a:endParaRPr lang="it-IT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endParaRPr lang="it-IT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endParaRPr lang="it-IT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11268" name="Picture 4" descr="http://www.fightingfit.co.nz/wp-content/uploads/2012/06/stick_figure_hold_alarm_clock_800_clr_8795-150x30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213738"/>
            <a:ext cx="2358262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urorahighlandsowners.com/wp-content/uploads/2015/12/stick_figure_tin_can_talk_800_clr_581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74" y="3321040"/>
            <a:ext cx="3717552" cy="45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 rot="21337243">
            <a:off x="1802773" y="2294458"/>
            <a:ext cx="3461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Tempo </a:t>
            </a:r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 rot="227997">
            <a:off x="3016603" y="4693604"/>
            <a:ext cx="3461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Lingua </a:t>
            </a:r>
          </a:p>
        </p:txBody>
      </p:sp>
      <p:sp>
        <p:nvSpPr>
          <p:cNvPr id="9" name="Rettangolo 8"/>
          <p:cNvSpPr/>
          <p:nvPr/>
        </p:nvSpPr>
        <p:spPr>
          <a:xfrm rot="21405922">
            <a:off x="865125" y="6253269"/>
            <a:ext cx="3461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E il Tema…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5679" y="7236296"/>
            <a:ext cx="62542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Nella storia della vita consacrata ha avuto un percorso </a:t>
            </a:r>
            <a:r>
              <a:rPr lang="it-IT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non-facile</a:t>
            </a:r>
            <a:r>
              <a:rPr lang="it-I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l’amicizia.</a:t>
            </a:r>
          </a:p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Nell’ambito della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vc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è un valore umano sempre giudicato.</a:t>
            </a:r>
          </a:p>
          <a:p>
            <a:pPr algn="ctr"/>
            <a:r>
              <a:rPr lang="it-IT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E negli ultimi secoli, l’amicizia è stata guardata non con sospetto ma con terrore.</a:t>
            </a:r>
            <a:endParaRPr lang="it-IT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2656" y="755576"/>
            <a:ext cx="625427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</a:rPr>
              <a:t>Punti Aperti</a:t>
            </a:r>
          </a:p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Gesù offre la Sua amicizia a tutti!</a:t>
            </a:r>
          </a:p>
          <a:p>
            <a:pPr algn="ctr"/>
            <a:endParaRPr lang="it-IT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80928" y="2483768"/>
            <a:ext cx="3774686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L’ amicizia di Gesù essendo un valore assai prezioso è un esperienza di tutte le età nelle diverse tappe di formazione della vita consacrata.</a:t>
            </a:r>
          </a:p>
          <a:p>
            <a:pPr algn="ctr"/>
            <a:endParaRPr lang="it-IT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Come si può sviluppare l’amicizia spirituale dopo il </a:t>
            </a:r>
            <a:r>
              <a:rPr lang="it-IT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postulantato</a:t>
            </a:r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?</a:t>
            </a:r>
          </a:p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2050" name="Picture 2" descr="http://www.fragilefamiliesnetwork.com/wp-content/uploads/2010/09/stick_figure_drawing_checklist_800_cl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419872"/>
            <a:ext cx="2983122" cy="47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1" y="1142479"/>
            <a:ext cx="9144001" cy="685904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01341" y="611560"/>
            <a:ext cx="62542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Gesù è l’Amico per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eccellenza…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ma la Sua amicizia non costringe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nessuno…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non si e nemmeno escluso dal tradimento dai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suoi…</a:t>
            </a:r>
            <a:endParaRPr lang="it-IT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Quale tappa si può parlare di un momento di resistenza, dove si sentono forti i sentimenti del “tradimento”?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1341" y="3289216"/>
            <a:ext cx="62542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Quali sono i motivi?</a:t>
            </a:r>
          </a:p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 rischi e i Pericoli?</a:t>
            </a:r>
          </a:p>
          <a:p>
            <a:pPr algn="ctr"/>
            <a:endParaRPr lang="it-IT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È possibile parlare di un amicizia “provata”, “ristorata”, “rinnovata” durante il periodo di maturazione nel seguire Cristo?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3074" name="Picture 2" descr="http://cdn2.hubspot.net/hub/118735/file-16613570-png/images/stick_figure_strong_link_800_clr_3032.png?t=1458524588665&amp;width=272&amp;height=17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940573"/>
            <a:ext cx="5125480" cy="32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56099" y="1139699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4997" y="755576"/>
            <a:ext cx="6793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C</a:t>
            </a:r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onclusione: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  <a:ea typeface="CatholicSchoolGirls Intl BB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2656" y="1907704"/>
            <a:ext cx="62542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Fra le tappe del lungo percorso formativo, il </a:t>
            </a:r>
            <a:r>
              <a:rPr lang="it-IT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postulantato</a:t>
            </a:r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è per certi aspetti quello più difficile: un primo stacco dalla famiglia, dagli amici, dal proprio lavoro/studi e ambiente.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8763" y="4677697"/>
            <a:ext cx="625427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È però, anche fra i periodi più belli, in cui si inserisce in una pagina nuova della storia d’amore di Dio e l’uomo e si gusta la scoperta quotidiana di essere “amica” nei suoi varie dimensioni: la preghiera, il vivere insieme, il condividere il lavoro, i servizi e le virtù. 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90057" y="1259632"/>
            <a:ext cx="62542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Il </a:t>
            </a:r>
            <a:r>
              <a:rPr lang="it-IT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postulantato</a:t>
            </a:r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è un tempo prezioso per scoprire in profondità il progetto del Signore sulla propria vita.</a:t>
            </a:r>
            <a:endParaRPr lang="it-IT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9218" name="Picture 2" descr="http://1.bp.blogspot.com/-tvIlZQs543A/Uy2-FMpKW_I/AAAAAAAAAlc/MA_gPIof30s/s1600/group_chat_interaction_800_clr_989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" y="5191009"/>
            <a:ext cx="6546827" cy="36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899592"/>
            <a:ext cx="6793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Introduzione :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  <a:ea typeface="CatholicSchoolGirls Intl BB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0648" y="1979712"/>
            <a:ext cx="625427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Se il noviziato è un periodo</a:t>
            </a:r>
          </a:p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d’innamoramento, </a:t>
            </a:r>
          </a:p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di fidanzamento e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d’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intimità…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</a:p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e sposalizio </a:t>
            </a:r>
          </a:p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la professione temporanea</a:t>
            </a:r>
          </a:p>
          <a:p>
            <a:pPr algn="ctr"/>
            <a:r>
              <a:rPr lang="it-I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alla professione perpetua…</a:t>
            </a:r>
          </a:p>
          <a:p>
            <a:pPr algn="ctr"/>
            <a:endParaRPr lang="it-IT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endParaRPr lang="it-IT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endParaRPr lang="it-IT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2050" name="Picture 2" descr="http://courtshipvsdating.com/wp-content/uploads/2015/06/where_art_thou_800_clr_12269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305772"/>
            <a:ext cx="3115745" cy="39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57192" y="6948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33056" y="5364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6084168"/>
            <a:ext cx="4212341" cy="270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pic>
        <p:nvPicPr>
          <p:cNvPr id="7170" name="Picture 2" descr="https://s3.amazonaws.com/files.haikulearning.com/data/ctap10/minisite_10203330/c226c72580dcd/stick_figure_drawing_thank_you_400_cl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5" y="2195736"/>
            <a:ext cx="5256584" cy="56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 rot="21170869">
            <a:off x="774368" y="745239"/>
            <a:ext cx="5308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Grazie 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  <a:ea typeface="CatholicSchoolGirls Intl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72361" y="2627784"/>
            <a:ext cx="65998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“ Il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Postulantato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” 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è un momento 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di che cosa? 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3074" name="Picture 2" descr="http://www.mycoachmatch.com/wp-content/uploads/2011/12/stick_figure_question_mark_800_clr-260x30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5076056"/>
            <a:ext cx="3110981" cy="35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212976" y="1525012"/>
            <a:ext cx="33426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Io vorrei parlare del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postulantato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come periodo di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amicizia…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non perché è un tempo “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meno-serio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” oppure dove tutto è ancora da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vedere…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1272" name="AutoShape 8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688" y="-1851025"/>
            <a:ext cx="2943225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4" name="AutoShape 1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688" y="-1851025"/>
            <a:ext cx="2943225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6" name="AutoShape 12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688" y="-1851025"/>
            <a:ext cx="2943225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8" name="AutoShape 14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9688" y="-1851025"/>
            <a:ext cx="2638425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http://d1zlh37f1ep3tj.cloudfront.net/wp/wblob/54592E651337D2/CAB/14413E/K5dxev4zUlL0E1Vh5e4W8Q/figure-magnifying-glass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675" y="792177"/>
            <a:ext cx="2808312" cy="30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68495" y="3849597"/>
            <a:ext cx="304448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Ma proprio perché il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postulantato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, essendosi la tappa “iniziante” a vivere la vita religiosa nel senso di vivere la vita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comunitaria…è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periodo dove si considerano: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5124" name="Picture 4" descr="http://www.omarkattan.com/wp-content/uploads/2014/05/show_the_way_800_clr_3304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31" y="5402971"/>
            <a:ext cx="3861233" cy="38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427129" y="323528"/>
            <a:ext cx="54308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Motivazioni 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  <a:ea typeface="CatholicSchoolGirls Intl BB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2480" y="1142479"/>
            <a:ext cx="9144001" cy="6859041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928318" y="1354405"/>
            <a:ext cx="39604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L’eta</a:t>
            </a:r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dei </a:t>
            </a:r>
          </a:p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candidati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9655" y="5148064"/>
            <a:ext cx="62197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Transizione d’identità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098" name="Picture 2" descr="http://idol-portfolio.weebly.com/uploads/1/6/6/0/16600664/8098959_orig.png?1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516978"/>
            <a:ext cx="3080409" cy="34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ubaidigital.net/wp-content/uploads/2015/07/evoution_800_clr_1013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2833349"/>
            <a:ext cx="4320479" cy="27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iybitcoins.files.wordpress.com/2014/01/figure_helping_up_friend_800_clr_10801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31" y="5502007"/>
            <a:ext cx="5218053" cy="39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88640" y="7638546"/>
            <a:ext cx="4248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Senzo</a:t>
            </a:r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di</a:t>
            </a:r>
          </a:p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appartenenza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2656" y="755576"/>
            <a:ext cx="6254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È un periodo di amicizia!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1026" name="Picture 2" descr="http://4.bp.blogspot.com/-L_vrSQFRPY8/T4XJDCIY89I/AAAAAAAAAL4/Rz6lBBxk_Yc/s1600/stick_figure_butterfly_release_800_cl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95">
            <a:off x="-395677" y="2216364"/>
            <a:ext cx="386715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883207" y="2079015"/>
            <a:ext cx="3703725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L’amicizia col Signore, un tu per tu radicato da un rapporto libero e aperto con Gesù, spingerà la </a:t>
            </a:r>
            <a:r>
              <a:rPr lang="it-IT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formanda</a:t>
            </a:r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non solo all</a:t>
            </a:r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perseveranza ma a quello scopo dell’amicizia di cristo: dare la propria vita.</a:t>
            </a:r>
            <a:endParaRPr lang="it-IT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3" y="1142480"/>
            <a:ext cx="9144001" cy="6859041"/>
          </a:xfrm>
          <a:prstGeom prst="rect">
            <a:avLst/>
          </a:prstGeom>
          <a:noFill/>
        </p:spPr>
      </p:pic>
      <p:pic>
        <p:nvPicPr>
          <p:cNvPr id="4098" name="Picture 2" descr="http://heatherbond.me/wp-content/uploads/2012/01/stick_figure_sitting_on_books_800_cl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3200400"/>
            <a:ext cx="44577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4997" y="755576"/>
            <a:ext cx="6793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I Riferimenti : 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  <a:ea typeface="CatholicSchoolGirls Intl BB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2656" y="1763688"/>
            <a:ext cx="34563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La sacra scrittura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1059" y="238502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Religiosi e formazione permanente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356360" y="2725894"/>
            <a:ext cx="34563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Vita </a:t>
            </a:r>
            <a:r>
              <a:rPr lang="it-IT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consecrata</a:t>
            </a:r>
            <a:endParaRPr lang="it-IT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1579" y="3217233"/>
            <a:ext cx="389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Ripartire da Cristo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3324" y="3606012"/>
            <a:ext cx="325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Psicologia e vita umana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9775" y="3967675"/>
            <a:ext cx="34563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Amicizia e vita fraterna nella </a:t>
            </a:r>
            <a:r>
              <a:rPr lang="it-IT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vc</a:t>
            </a:r>
            <a:endParaRPr lang="it-IT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4335" y="4921782"/>
            <a:ext cx="325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Crescere insieme in cristo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1921" y="5313751"/>
            <a:ext cx="34563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Introduction</a:t>
            </a:r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to </a:t>
            </a:r>
            <a:r>
              <a:rPr lang="it-IT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religious</a:t>
            </a:r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life</a:t>
            </a:r>
            <a:endParaRPr lang="it-IT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91921" y="6272329"/>
            <a:ext cx="325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Le costituzioni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65819" y="6641661"/>
            <a:ext cx="34563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La ratio </a:t>
            </a:r>
            <a:r>
              <a:rPr lang="it-IT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formationis</a:t>
            </a:r>
            <a:endParaRPr lang="it-IT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2248" y="7598544"/>
            <a:ext cx="325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I libri sulla vita della nostra madre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fonatrice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e beata maria della passione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43524" y="1135519"/>
            <a:ext cx="9144001" cy="685904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64997" y="755576"/>
            <a:ext cx="6793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  <a:ea typeface="CatholicSchoolGirls Intl BB" pitchFamily="2" charset="0"/>
              </a:rPr>
              <a:t>Metodi usati :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  <a:ea typeface="CatholicSchoolGirls Intl BB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 rot="20626375">
            <a:off x="2666870" y="1851198"/>
            <a:ext cx="3461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Descrittivo </a:t>
            </a:r>
          </a:p>
        </p:txBody>
      </p:sp>
      <p:sp>
        <p:nvSpPr>
          <p:cNvPr id="6" name="Rettangolo 5"/>
          <p:cNvSpPr/>
          <p:nvPr/>
        </p:nvSpPr>
        <p:spPr>
          <a:xfrm rot="276072">
            <a:off x="2365384" y="3297444"/>
            <a:ext cx="428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A</a:t>
            </a:r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pplicativo</a:t>
            </a:r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 rot="21286664">
            <a:off x="2367755" y="4439876"/>
            <a:ext cx="4176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Compilativo </a:t>
            </a:r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 rot="518404">
            <a:off x="2938461" y="6124083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Riflessivo </a:t>
            </a:r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</a:p>
        </p:txBody>
      </p:sp>
      <p:pic>
        <p:nvPicPr>
          <p:cNvPr id="10242" name="Picture 2" descr="http://gsr2r.com/blog/wp-content/uploads/2013/10/look_closely_folder_800_clr_1311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2941359"/>
            <a:ext cx="408622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ged Paper Tex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A0907"/>
              </a:clrFrom>
              <a:clrTo>
                <a:srgbClr val="0A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121336" y="1161281"/>
            <a:ext cx="9144001" cy="685904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60648" y="2627784"/>
            <a:ext cx="62542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anose="04040805050809020602" pitchFamily="82" charset="0"/>
              </a:rPr>
              <a:t>Struttura e Sviluppo del Lavoro</a:t>
            </a:r>
            <a:endParaRPr lang="it-IT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774</Words>
  <Application>Microsoft Office PowerPoint</Application>
  <PresentationFormat>Presentazione su schermo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Villa Maria Pia</dc:creator>
  <cp:lastModifiedBy>Villa Maria Pia</cp:lastModifiedBy>
  <cp:revision>60</cp:revision>
  <dcterms:created xsi:type="dcterms:W3CDTF">2016-04-09T18:40:59Z</dcterms:created>
  <dcterms:modified xsi:type="dcterms:W3CDTF">2016-04-17T18:49:33Z</dcterms:modified>
</cp:coreProperties>
</file>